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40"/>
  </p:notesMasterIdLst>
  <p:handoutMasterIdLst>
    <p:handoutMasterId r:id="rId41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9" r:id="rId21"/>
    <p:sldId id="462" r:id="rId22"/>
    <p:sldId id="463" r:id="rId23"/>
    <p:sldId id="464" r:id="rId24"/>
    <p:sldId id="465" r:id="rId25"/>
    <p:sldId id="470" r:id="rId26"/>
    <p:sldId id="471" r:id="rId27"/>
    <p:sldId id="472" r:id="rId28"/>
    <p:sldId id="466" r:id="rId29"/>
    <p:sldId id="436" r:id="rId30"/>
    <p:sldId id="473" r:id="rId31"/>
    <p:sldId id="474" r:id="rId32"/>
    <p:sldId id="479" r:id="rId33"/>
    <p:sldId id="475" r:id="rId34"/>
    <p:sldId id="445" r:id="rId35"/>
    <p:sldId id="446" r:id="rId36"/>
    <p:sldId id="447" r:id="rId37"/>
    <p:sldId id="429" r:id="rId38"/>
    <p:sldId id="454" r:id="rId39"/>
  </p:sldIdLst>
  <p:sldSz cx="12192000" cy="6858000"/>
  <p:notesSz cx="6858000" cy="9144000"/>
  <p:custDataLst>
    <p:tags r:id="rId4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35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/>
      <dgm:spPr/>
      <dgm:t>
        <a:bodyPr/>
        <a:lstStyle/>
        <a:p>
          <a:r>
            <a:rPr kumimoji="0" lang="de-DE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123777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Datensatzart</a:t>
          </a:r>
        </a:p>
      </dsp:txBody>
      <dsp:txXfrm>
        <a:off x="23988" y="147765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47732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47732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132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Biasumgang</a:t>
          </a:r>
          <a:endParaRPr lang="de-DE" sz="2100" kern="1200" dirty="0"/>
        </a:p>
      </dsp:txBody>
      <dsp:txXfrm>
        <a:off x="23988" y="1156210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615234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615234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62220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Methoden</a:t>
          </a:r>
        </a:p>
      </dsp:txBody>
      <dsp:txXfrm>
        <a:off x="23988" y="2646196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95599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95599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9672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Forschungsfrage</a:t>
          </a:r>
        </a:p>
      </dsp:txBody>
      <dsp:txXfrm>
        <a:off x="23988" y="3920716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91739"/>
          <a:ext cx="10896609" cy="269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sz="1600" kern="1200" dirty="0"/>
        </a:p>
      </dsp:txBody>
      <dsp:txXfrm>
        <a:off x="0" y="4391739"/>
        <a:ext cx="10896609" cy="26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2.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374241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2.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</a:t>
            </a:r>
            <a:r>
              <a:rPr lang="de-DE" dirty="0" err="1"/>
              <a:t>Biases</a:t>
            </a:r>
            <a:r>
              <a:rPr lang="de-DE" dirty="0"/>
              <a:t> wieder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309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309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Anforderungsabstand stellt den Bias mit einem praktischen Wert dar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prstClr val="black"/>
                </a:solidFill>
                <a:latin typeface="Arial"/>
              </a:rPr>
              <a:t>Anforderungsabstand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Niedrigeste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1487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05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05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Selbsterstellte 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Vier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Spektrum von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verzerrungslos bis sehr stark verzerrt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Kein Bias, leichter Bias, mittelstarker Bias, sehr starker 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8" y="3572158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PiML</a:t>
            </a: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-Datensätze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7" y="3986158"/>
            <a:ext cx="4467124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Zwei Datensätze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mit Verzerrung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 Datensatz ohne Verzerrungen</a:t>
            </a:r>
          </a:p>
        </p:txBody>
      </p:sp>
    </p:spTree>
    <p:extLst>
      <p:ext uri="{BB962C8B-B14F-4D97-AF65-F5344CB8AC3E}">
        <p14:creationId xmlns:p14="http://schemas.microsoft.com/office/powerpoint/2010/main" val="104483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selbsterstellten Datensätze haben 5 Attribute und 84 Einträge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DC631E-51C8-AD06-F4D2-A47082B44159}"/>
              </a:ext>
            </a:extLst>
          </p:cNvPr>
          <p:cNvSpPr txBox="1"/>
          <p:nvPr/>
        </p:nvSpPr>
        <p:spPr>
          <a:xfrm>
            <a:off x="509817" y="2056228"/>
            <a:ext cx="3629286" cy="1370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5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Attribute, 2 kategorisch, 2 numerisch, 1 Entscheidungsattribut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84 Dateneinträge pro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und Intervalle: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2918418-0CA8-C966-8372-795976D6C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09680"/>
              </p:ext>
            </p:extLst>
          </p:nvPr>
        </p:nvGraphicFramePr>
        <p:xfrm>
          <a:off x="5303191" y="2613784"/>
          <a:ext cx="6736360" cy="1630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7272">
                  <a:extLst>
                    <a:ext uri="{9D8B030D-6E8A-4147-A177-3AD203B41FA5}">
                      <a16:colId xmlns:a16="http://schemas.microsoft.com/office/drawing/2014/main" val="960400381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081578762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571925560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1045282323"/>
                    </a:ext>
                  </a:extLst>
                </a:gridCol>
                <a:gridCol w="1347272">
                  <a:extLst>
                    <a:ext uri="{9D8B030D-6E8A-4147-A177-3AD203B41FA5}">
                      <a16:colId xmlns:a16="http://schemas.microsoft.com/office/drawing/2014/main" val="3877055650"/>
                    </a:ext>
                  </a:extLst>
                </a:gridCol>
              </a:tblGrid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Geschlecht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Ethnie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Verkäufe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Monate beschäftigt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Gehaltserhöhung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958952379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m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weiß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9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379139635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w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afroamerikanisch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1505214006"/>
                  </a:ext>
                </a:extLst>
              </a:tr>
              <a:tr h="407608">
                <a:tc>
                  <a:txBody>
                    <a:bodyPr/>
                    <a:lstStyle/>
                    <a:p>
                      <a:r>
                        <a:rPr lang="de-DE" sz="1100" dirty="0"/>
                        <a:t>…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asiatisch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25</a:t>
                      </a:r>
                      <a:endParaRPr lang="de-DE" sz="1100" b="0" i="0" dirty="0"/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</a:t>
                      </a:r>
                    </a:p>
                  </a:txBody>
                  <a:tcPr marL="57293" marR="57293" marT="28646" marB="28646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j</a:t>
                      </a:r>
                    </a:p>
                  </a:txBody>
                  <a:tcPr marL="57293" marR="57293" marT="28646" marB="28646"/>
                </a:tc>
                <a:extLst>
                  <a:ext uri="{0D108BD9-81ED-4DB2-BD59-A6C34878D82A}">
                    <a16:rowId xmlns:a16="http://schemas.microsoft.com/office/drawing/2014/main" val="3139815760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3B3168C-FD1A-2D59-2E75-8060DE01F3F3}"/>
              </a:ext>
            </a:extLst>
          </p:cNvPr>
          <p:cNvSpPr txBox="1"/>
          <p:nvPr/>
        </p:nvSpPr>
        <p:spPr>
          <a:xfrm>
            <a:off x="1292580" y="3508909"/>
            <a:ext cx="4235766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Gehaltserhöhung = {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n,j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Verkäufe = [9;25]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Monate beschäftigt = [3;36]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Geschlecht = {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}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Ethnie = {weiß, afroamerikanisch, asiatisch}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1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268CF00C-CB9B-A595-3064-651EBD963296}"/>
              </a:ext>
            </a:extLst>
          </p:cNvPr>
          <p:cNvSpPr txBox="1"/>
          <p:nvPr/>
        </p:nvSpPr>
        <p:spPr>
          <a:xfrm>
            <a:off x="4552426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3.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Ergebnisse des Artefaktes kommen der Realität sehr nahe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Selbsterstelle Datensätze Ergebnisse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93764E-C9ED-F6C4-1319-5F10A693FC44}"/>
              </a:ext>
            </a:extLst>
          </p:cNvPr>
          <p:cNvSpPr/>
          <p:nvPr/>
        </p:nvSpPr>
        <p:spPr>
          <a:xfrm>
            <a:off x="515938" y="1627464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41D9C9-CE82-1F7A-B9E1-0F460B12B64B}"/>
              </a:ext>
            </a:extLst>
          </p:cNvPr>
          <p:cNvSpPr/>
          <p:nvPr/>
        </p:nvSpPr>
        <p:spPr>
          <a:xfrm>
            <a:off x="6358854" y="1627464"/>
            <a:ext cx="5698683" cy="2315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43CF0A-FD10-38B9-5428-F6CED3BFA7C9}"/>
              </a:ext>
            </a:extLst>
          </p:cNvPr>
          <p:cNvSpPr/>
          <p:nvPr/>
        </p:nvSpPr>
        <p:spPr>
          <a:xfrm>
            <a:off x="515937" y="4017863"/>
            <a:ext cx="5698683" cy="2315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09A39E-E716-067E-43FB-FA774C91E4E1}"/>
              </a:ext>
            </a:extLst>
          </p:cNvPr>
          <p:cNvSpPr/>
          <p:nvPr/>
        </p:nvSpPr>
        <p:spPr>
          <a:xfrm>
            <a:off x="6358853" y="4017863"/>
            <a:ext cx="5698684" cy="231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1B0AB9-262F-3207-E307-05C565E1463A}"/>
              </a:ext>
            </a:extLst>
          </p:cNvPr>
          <p:cNvSpPr txBox="1"/>
          <p:nvPr/>
        </p:nvSpPr>
        <p:spPr>
          <a:xfrm>
            <a:off x="588054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Kein Bias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25324A-A9CA-5CB2-21BC-C48F25D9BDB3}"/>
              </a:ext>
            </a:extLst>
          </p:cNvPr>
          <p:cNvSpPr txBox="1"/>
          <p:nvPr/>
        </p:nvSpPr>
        <p:spPr>
          <a:xfrm>
            <a:off x="588054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Mittelstarker Bias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492144-E454-7D56-696E-DEDD708A9D73}"/>
              </a:ext>
            </a:extLst>
          </p:cNvPr>
          <p:cNvSpPr txBox="1"/>
          <p:nvPr/>
        </p:nvSpPr>
        <p:spPr>
          <a:xfrm>
            <a:off x="6453357" y="4052089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Sehr starker Bias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F275C5-2DCB-66C6-361F-D2FADC519628}"/>
              </a:ext>
            </a:extLst>
          </p:cNvPr>
          <p:cNvSpPr txBox="1"/>
          <p:nvPr/>
        </p:nvSpPr>
        <p:spPr>
          <a:xfrm>
            <a:off x="6453357" y="1677117"/>
            <a:ext cx="263832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Leichter Bias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EA17D2-C19E-81AB-35F8-B693A9D5401D}"/>
              </a:ext>
            </a:extLst>
          </p:cNvPr>
          <p:cNvSpPr txBox="1"/>
          <p:nvPr/>
        </p:nvSpPr>
        <p:spPr>
          <a:xfrm>
            <a:off x="654341" y="2012924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Positiventscheidungsanteile gleichverteilt zwischen allen Gruppen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84E86CD-3A2A-0D49-C12C-E117DFE33599}"/>
              </a:ext>
            </a:extLst>
          </p:cNvPr>
          <p:cNvCxnSpPr>
            <a:cxnSpLocks/>
          </p:cNvCxnSpPr>
          <p:nvPr/>
        </p:nvCxnSpPr>
        <p:spPr>
          <a:xfrm flipH="1">
            <a:off x="588054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4B8A25-25AC-692A-BC85-A443B16B59DC}"/>
              </a:ext>
            </a:extLst>
          </p:cNvPr>
          <p:cNvSpPr txBox="1"/>
          <p:nvPr/>
        </p:nvSpPr>
        <p:spPr>
          <a:xfrm>
            <a:off x="654341" y="2718852"/>
            <a:ext cx="5301842" cy="79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PEAs gleichverteilt zwischen allen Gruppen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91A79D3-C28D-A874-8701-DD6B05454491}"/>
              </a:ext>
            </a:extLst>
          </p:cNvPr>
          <p:cNvCxnSpPr>
            <a:cxnSpLocks/>
          </p:cNvCxnSpPr>
          <p:nvPr/>
        </p:nvCxnSpPr>
        <p:spPr>
          <a:xfrm flipH="1">
            <a:off x="6464019" y="2643931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9AD26FA-1D07-73A0-93C0-DD0C0F072B86}"/>
              </a:ext>
            </a:extLst>
          </p:cNvPr>
          <p:cNvCxnSpPr>
            <a:cxnSpLocks/>
          </p:cNvCxnSpPr>
          <p:nvPr/>
        </p:nvCxnSpPr>
        <p:spPr>
          <a:xfrm flipH="1">
            <a:off x="6453357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1720836-E67B-2F0F-625C-FE83AB4B4B6B}"/>
              </a:ext>
            </a:extLst>
          </p:cNvPr>
          <p:cNvCxnSpPr>
            <a:cxnSpLocks/>
          </p:cNvCxnSpPr>
          <p:nvPr/>
        </p:nvCxnSpPr>
        <p:spPr>
          <a:xfrm flipH="1">
            <a:off x="611305" y="5030463"/>
            <a:ext cx="5507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A22916D-91D2-2D1D-E740-06BE7FB34300}"/>
              </a:ext>
            </a:extLst>
          </p:cNvPr>
          <p:cNvSpPr txBox="1"/>
          <p:nvPr/>
        </p:nvSpPr>
        <p:spPr>
          <a:xfrm>
            <a:off x="6464019" y="2020778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 gleichverteilt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56%; w = 44%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B2ADD2-3FB6-FC85-DE74-594E4470F33C}"/>
              </a:ext>
            </a:extLst>
          </p:cNvPr>
          <p:cNvSpPr txBox="1"/>
          <p:nvPr/>
        </p:nvSpPr>
        <p:spPr>
          <a:xfrm>
            <a:off x="10417351" y="3591633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A92F78B-435C-E24B-D26C-9C7B71383180}"/>
              </a:ext>
            </a:extLst>
          </p:cNvPr>
          <p:cNvSpPr txBox="1"/>
          <p:nvPr/>
        </p:nvSpPr>
        <p:spPr>
          <a:xfrm>
            <a:off x="10417351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1A6E86-9D2C-40A0-B625-9AB18CE77063}"/>
              </a:ext>
            </a:extLst>
          </p:cNvPr>
          <p:cNvSpPr txBox="1"/>
          <p:nvPr/>
        </p:nvSpPr>
        <p:spPr>
          <a:xfrm>
            <a:off x="4550895" y="2311859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B6EE53-B282-C804-41DD-94ECFA340D8F}"/>
              </a:ext>
            </a:extLst>
          </p:cNvPr>
          <p:cNvSpPr txBox="1"/>
          <p:nvPr/>
        </p:nvSpPr>
        <p:spPr>
          <a:xfrm>
            <a:off x="4552425" y="5992164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C18D0ED-01AE-0A72-CE01-067FC9925838}"/>
              </a:ext>
            </a:extLst>
          </p:cNvPr>
          <p:cNvSpPr txBox="1"/>
          <p:nvPr/>
        </p:nvSpPr>
        <p:spPr>
          <a:xfrm>
            <a:off x="4550894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892EA3-8D24-FF3B-92EB-85CF40E06592}"/>
              </a:ext>
            </a:extLst>
          </p:cNvPr>
          <p:cNvSpPr txBox="1"/>
          <p:nvPr/>
        </p:nvSpPr>
        <p:spPr>
          <a:xfrm>
            <a:off x="10417351" y="5990028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1C74088-BCA4-20A1-080A-06E58CB09AE2}"/>
              </a:ext>
            </a:extLst>
          </p:cNvPr>
          <p:cNvSpPr txBox="1"/>
          <p:nvPr/>
        </p:nvSpPr>
        <p:spPr>
          <a:xfrm>
            <a:off x="10393668" y="4712390"/>
            <a:ext cx="15435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AA1AB8-D55E-8B77-C179-217F99134D67}"/>
              </a:ext>
            </a:extLst>
          </p:cNvPr>
          <p:cNvSpPr txBox="1"/>
          <p:nvPr/>
        </p:nvSpPr>
        <p:spPr>
          <a:xfrm>
            <a:off x="654341" y="4414603"/>
            <a:ext cx="5301842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39%;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57%; w = 43%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BB7C4CD-F157-FCEA-1264-8A695A0D0EAB}"/>
              </a:ext>
            </a:extLst>
          </p:cNvPr>
          <p:cNvSpPr txBox="1"/>
          <p:nvPr/>
        </p:nvSpPr>
        <p:spPr>
          <a:xfrm>
            <a:off x="6464019" y="4406689"/>
            <a:ext cx="5591788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Ethnie: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13,64%;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22,73%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unter Geschlecht: m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100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%; w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0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1FEBC-A1B5-36BA-9B71-EE2E62A8EFCE}"/>
              </a:ext>
            </a:extLst>
          </p:cNvPr>
          <p:cNvSpPr txBox="1"/>
          <p:nvPr/>
        </p:nvSpPr>
        <p:spPr>
          <a:xfrm>
            <a:off x="6464019" y="2718853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 gleichverteilt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53%; w = 47%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0,021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0,035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6C0CFE7-74A1-192C-4A53-F0756FA22B50}"/>
              </a:ext>
            </a:extLst>
          </p:cNvPr>
          <p:cNvSpPr txBox="1"/>
          <p:nvPr/>
        </p:nvSpPr>
        <p:spPr>
          <a:xfrm>
            <a:off x="654341" y="5105384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38%;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24%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56%; w = 44%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0,034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0,15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EA77CA-4BE7-51E7-7514-87218FB89A5F}"/>
              </a:ext>
            </a:extLst>
          </p:cNvPr>
          <p:cNvSpPr txBox="1"/>
          <p:nvPr/>
        </p:nvSpPr>
        <p:spPr>
          <a:xfrm>
            <a:off x="6464019" y="5124735"/>
            <a:ext cx="5301842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PEA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unter Ethnie: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59%;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14%;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= 27%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- PEA unter Geschlecht: m = 100%; w = 0%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Anforderungsabstand = 0,0</a:t>
            </a:r>
            <a:br>
              <a:rPr lang="de-DE" sz="1600" dirty="0"/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</a:t>
            </a:r>
            <a:r>
              <a:rPr lang="de-DE" sz="1600" dirty="0"/>
              <a:t>Anteilsunterschied = 0,73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83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wurden 6 Datensätze zum Testen des Artefakts benutzt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PiML</a:t>
            </a:r>
            <a:r>
              <a:rPr lang="de-DE" dirty="0"/>
              <a:t> Datensätze</a:t>
            </a:r>
          </a:p>
        </p:txBody>
      </p:sp>
    </p:spTree>
    <p:extLst>
      <p:ext uri="{BB962C8B-B14F-4D97-AF65-F5344CB8AC3E}">
        <p14:creationId xmlns:p14="http://schemas.microsoft.com/office/powerpoint/2010/main" val="3988722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Nächste Schritte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229E8D-80F3-2596-69C4-29C410B8EA36}"/>
              </a:ext>
            </a:extLst>
          </p:cNvPr>
          <p:cNvGrpSpPr/>
          <p:nvPr/>
        </p:nvGrpSpPr>
        <p:grpSpPr>
          <a:xfrm>
            <a:off x="564166" y="3251743"/>
            <a:ext cx="11063667" cy="797040"/>
            <a:chOff x="612396" y="3535546"/>
            <a:chExt cx="11063667" cy="79704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790DA9B-BCE9-D2CB-BB67-79B79F886AAE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6" y="3942826"/>
              <a:ext cx="11063667" cy="0"/>
            </a:xfrm>
            <a:prstGeom prst="straightConnector1">
              <a:avLst/>
            </a:prstGeom>
            <a:ln w="57150">
              <a:solidFill>
                <a:srgbClr val="C50F3C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C97860-4F65-FE5E-0536-70DF6709F518}"/>
                </a:ext>
              </a:extLst>
            </p:cNvPr>
            <p:cNvSpPr/>
            <p:nvPr/>
          </p:nvSpPr>
          <p:spPr>
            <a:xfrm>
              <a:off x="1181450" y="357058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Entwicklung des Artefaktes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E98B4C6-F5D1-E47D-43FF-58BB231A4374}"/>
                </a:ext>
              </a:extLst>
            </p:cNvPr>
            <p:cNvSpPr/>
            <p:nvPr/>
          </p:nvSpPr>
          <p:spPr>
            <a:xfrm>
              <a:off x="3274154" y="356182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chemeClr val="bg1"/>
                  </a:solidFill>
                  <a:latin typeface="Arial"/>
                </a:rPr>
                <a:t>Experiment 1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2E1C985-BA9F-77CD-EE24-2617C988852D}"/>
                </a:ext>
              </a:extLst>
            </p:cNvPr>
            <p:cNvSpPr/>
            <p:nvPr/>
          </p:nvSpPr>
          <p:spPr>
            <a:xfrm>
              <a:off x="5366858" y="355306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2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6AFE7F3-7B8F-CF4E-1D40-4AAA2FD9BE32}"/>
                </a:ext>
              </a:extLst>
            </p:cNvPr>
            <p:cNvSpPr/>
            <p:nvPr/>
          </p:nvSpPr>
          <p:spPr>
            <a:xfrm>
              <a:off x="7459562" y="354430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3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FBCE997-9234-CB10-579A-186E71222A99}"/>
                </a:ext>
              </a:extLst>
            </p:cNvPr>
            <p:cNvSpPr/>
            <p:nvPr/>
          </p:nvSpPr>
          <p:spPr>
            <a:xfrm>
              <a:off x="9552266" y="353554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Auswertung der Experimente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9EAA55-25BF-5E81-1BEF-8EA2DBB3765D}"/>
              </a:ext>
            </a:extLst>
          </p:cNvPr>
          <p:cNvGrpSpPr/>
          <p:nvPr/>
        </p:nvGrpSpPr>
        <p:grpSpPr>
          <a:xfrm>
            <a:off x="564166" y="3251743"/>
            <a:ext cx="11063667" cy="1926608"/>
            <a:chOff x="564166" y="3251743"/>
            <a:chExt cx="11063667" cy="192660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29E8D-80F3-2596-69C4-29C410B8EA36}"/>
                </a:ext>
              </a:extLst>
            </p:cNvPr>
            <p:cNvGrpSpPr/>
            <p:nvPr/>
          </p:nvGrpSpPr>
          <p:grpSpPr>
            <a:xfrm>
              <a:off x="564166" y="3251743"/>
              <a:ext cx="11063667" cy="797040"/>
              <a:chOff x="612396" y="3535546"/>
              <a:chExt cx="11063667" cy="797040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90DA9B-BCE9-D2CB-BB67-79B79F886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3942826"/>
                <a:ext cx="11063667" cy="0"/>
              </a:xfrm>
              <a:prstGeom prst="straightConnector1">
                <a:avLst/>
              </a:prstGeom>
              <a:ln w="57150">
                <a:solidFill>
                  <a:srgbClr val="C50F3C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9C97860-4F65-FE5E-0536-70DF6709F518}"/>
                  </a:ext>
                </a:extLst>
              </p:cNvPr>
              <p:cNvSpPr/>
              <p:nvPr/>
            </p:nvSpPr>
            <p:spPr>
              <a:xfrm>
                <a:off x="1181450" y="357058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Entwicklung des Artefaktes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E98B4C6-F5D1-E47D-43FF-58BB231A4374}"/>
                  </a:ext>
                </a:extLst>
              </p:cNvPr>
              <p:cNvSpPr/>
              <p:nvPr/>
            </p:nvSpPr>
            <p:spPr>
              <a:xfrm>
                <a:off x="3274154" y="356182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600" dirty="0">
                    <a:solidFill>
                      <a:schemeClr val="bg1"/>
                    </a:solidFill>
                    <a:latin typeface="Arial"/>
                  </a:rPr>
                  <a:t>Experiment 1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2E1C985-BA9F-77CD-EE24-2617C988852D}"/>
                  </a:ext>
                </a:extLst>
              </p:cNvPr>
              <p:cNvSpPr/>
              <p:nvPr/>
            </p:nvSpPr>
            <p:spPr>
              <a:xfrm>
                <a:off x="5366858" y="355306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2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6AFE7F3-7B8F-CF4E-1D40-4AAA2FD9BE32}"/>
                  </a:ext>
                </a:extLst>
              </p:cNvPr>
              <p:cNvSpPr/>
              <p:nvPr/>
            </p:nvSpPr>
            <p:spPr>
              <a:xfrm>
                <a:off x="7459562" y="354430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3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FBCE997-9234-CB10-579A-186E71222A99}"/>
                  </a:ext>
                </a:extLst>
              </p:cNvPr>
              <p:cNvSpPr/>
              <p:nvPr/>
            </p:nvSpPr>
            <p:spPr>
              <a:xfrm>
                <a:off x="9552266" y="353554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Auswertung der Experimente</a:t>
                </a:r>
              </a:p>
            </p:txBody>
          </p: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0905F64-2A32-F0E2-9D58-31ADA788D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403126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8366583-62B7-DD98-DC41-D2EC0A84D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830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306A267-9DD0-BC44-DD5A-374278A82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6470" y="402250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7B495CF-A4BA-6CB9-2A6F-2EE4923AB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925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2CE16AC-AF2F-E398-6117-7291B07C562E}"/>
                </a:ext>
              </a:extLst>
            </p:cNvPr>
            <p:cNvSpPr txBox="1"/>
            <p:nvPr/>
          </p:nvSpPr>
          <p:spPr>
            <a:xfrm>
              <a:off x="1005841" y="4657696"/>
              <a:ext cx="1722118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DD91446-C7B3-6D12-F449-FD708B6488BE}"/>
                </a:ext>
              </a:extLst>
            </p:cNvPr>
            <p:cNvSpPr txBox="1"/>
            <p:nvPr/>
          </p:nvSpPr>
          <p:spPr>
            <a:xfrm>
              <a:off x="2707008" y="4634101"/>
              <a:ext cx="253364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COMPAS Dataset, German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Credit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Dataset (aif360)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1738F5F-51DC-F590-814B-8EDA42BB3E7D}"/>
                </a:ext>
              </a:extLst>
            </p:cNvPr>
            <p:cNvSpPr txBox="1"/>
            <p:nvPr/>
          </p:nvSpPr>
          <p:spPr>
            <a:xfrm>
              <a:off x="7076478" y="4657696"/>
              <a:ext cx="217289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Datasets aus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Exp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 1 auf andere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Biases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,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tbd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A4669B-E541-1CA7-2AE4-9640DB1D75DE}"/>
                </a:ext>
              </a:extLst>
            </p:cNvPr>
            <p:cNvSpPr txBox="1"/>
            <p:nvPr/>
          </p:nvSpPr>
          <p:spPr>
            <a:xfrm>
              <a:off x="5831683" y="4678437"/>
              <a:ext cx="42957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58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2.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2.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2.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2112</Words>
  <Application>Microsoft Office PowerPoint</Application>
  <PresentationFormat>Breitbild</PresentationFormat>
  <Paragraphs>439</Paragraphs>
  <Slides>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 mehrere Werte erhoben und Kennzahlen berechnet</vt:lpstr>
      <vt:lpstr>Der Anteilsunterschied spiegelt die Stärke des Biases wieder</vt:lpstr>
      <vt:lpstr>Der Anforderungsabstand stellt den Bias mit einem praktischen Wert dar </vt:lpstr>
      <vt:lpstr>Das Artefakt liefert ein Ergebnis am Ende des Prozesses</vt:lpstr>
      <vt:lpstr>5. Experimente</vt:lpstr>
      <vt:lpstr>Es wurden 6 Datensätze zum Testen des Artefakts benutzt</vt:lpstr>
      <vt:lpstr>Die selbsterstellten Datensätze haben 5 Attribute und 84 Einträge</vt:lpstr>
      <vt:lpstr>Die Ergebnisse des Artefaktes kommen der Realität sehr nahe</vt:lpstr>
      <vt:lpstr>Es wurden 6 Datensätze zum Testen des Artefakts benutzt</vt:lpstr>
      <vt:lpstr>6. Nächste Schritte</vt:lpstr>
      <vt:lpstr>Die Entwicklung des Artefaktes ist der unmittelbare nächste Schritt</vt:lpstr>
      <vt:lpstr>Die Entwicklung des Artefaktes ist der unmittelbare nächste Schritt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2023-02-02T23:33:21Z</dcterms:modified>
</cp:coreProperties>
</file>